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de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de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46C117F-5CCF-4837-BE5F-2B92066CAFAF}"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4EB90BD-B6CE-46B7-997F-7313B992CCDC}"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de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DB9D11F-B188-461D-B23F-39381795C052}"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2E6D8D9-55A2-4063-B0F3-121F44549695}"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de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D4B24536-994D-4021-A283-9F449C0DB509}"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de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CBBBB78-C96F-47B7-AB17-D852CA960AC9}"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5/3/2017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de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0578ACC-22D6-47C1-A373-4FD133E34F3C}"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de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331444B-B92B-4E27-8C94-BB93EAF5CB18}"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de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63EFA5E-FA76-400D-B3DC-F0BA90E6D107}"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5/3/2017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elzijn.angerenstein.nl/bronnen/file/5b6ff39f-ae1f-4908-b102-1890190fe7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Inleiding sociologie</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96318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sociologie</a:t>
            </a:r>
          </a:p>
        </p:txBody>
      </p:sp>
      <p:sp>
        <p:nvSpPr>
          <p:cNvPr id="3" name="Tijdelijke aanduiding voor inhoud 2"/>
          <p:cNvSpPr>
            <a:spLocks noGrp="1"/>
          </p:cNvSpPr>
          <p:nvPr>
            <p:ph idx="1"/>
          </p:nvPr>
        </p:nvSpPr>
        <p:spPr/>
        <p:txBody>
          <a:bodyPr/>
          <a:lstStyle/>
          <a:p>
            <a:r>
              <a:rPr lang="nl-NL" dirty="0"/>
              <a:t>De wetenschap die mensen bestudeert in relatie tot hun sociale omgeving. </a:t>
            </a:r>
          </a:p>
          <a:p>
            <a:r>
              <a:rPr lang="nl-NL" dirty="0"/>
              <a:t>De sociologie onderzoekt het sociale gedrag van mensen in het algemeen, maar kijkt vooral naar de manier waarop mensen in de maatschappij met elkaar omgaan en elkaar beïnvloeden. Mensen maken met elkaar de maatschappij. </a:t>
            </a:r>
          </a:p>
          <a:p>
            <a:pPr marL="0" indent="0">
              <a:buNone/>
            </a:pPr>
            <a:endParaRPr lang="nl-NL" dirty="0"/>
          </a:p>
        </p:txBody>
      </p:sp>
    </p:spTree>
    <p:extLst>
      <p:ext uri="{BB962C8B-B14F-4D97-AF65-F5344CB8AC3E}">
        <p14:creationId xmlns:p14="http://schemas.microsoft.com/office/powerpoint/2010/main" val="149008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Drie hoofdvragen als basis voor de sociologie:</a:t>
            </a:r>
          </a:p>
        </p:txBody>
      </p:sp>
      <p:sp>
        <p:nvSpPr>
          <p:cNvPr id="3" name="Tijdelijke aanduiding voor inhoud 2"/>
          <p:cNvSpPr>
            <a:spLocks noGrp="1"/>
          </p:cNvSpPr>
          <p:nvPr>
            <p:ph idx="1"/>
          </p:nvPr>
        </p:nvSpPr>
        <p:spPr/>
        <p:txBody>
          <a:bodyPr/>
          <a:lstStyle/>
          <a:p>
            <a:r>
              <a:rPr lang="nl-NL" dirty="0"/>
              <a:t>1. Wat is sociale ongelijkheid?</a:t>
            </a:r>
          </a:p>
          <a:p>
            <a:r>
              <a:rPr lang="nl-NL" dirty="0"/>
              <a:t>2. Wat is sociale cohesie?</a:t>
            </a:r>
          </a:p>
          <a:p>
            <a:r>
              <a:rPr lang="nl-NL" dirty="0"/>
              <a:t>3. Wat is socialisatie?</a:t>
            </a:r>
          </a:p>
        </p:txBody>
      </p:sp>
    </p:spTree>
    <p:extLst>
      <p:ext uri="{BB962C8B-B14F-4D97-AF65-F5344CB8AC3E}">
        <p14:creationId xmlns:p14="http://schemas.microsoft.com/office/powerpoint/2010/main" val="33943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ongelijkheid</a:t>
            </a:r>
          </a:p>
        </p:txBody>
      </p:sp>
      <p:sp>
        <p:nvSpPr>
          <p:cNvPr id="3" name="Tijdelijke aanduiding voor inhoud 2"/>
          <p:cNvSpPr>
            <a:spLocks noGrp="1"/>
          </p:cNvSpPr>
          <p:nvPr>
            <p:ph idx="1"/>
          </p:nvPr>
        </p:nvSpPr>
        <p:spPr/>
        <p:txBody>
          <a:bodyPr>
            <a:normAutofit fontScale="70000" lnSpcReduction="20000"/>
          </a:bodyPr>
          <a:lstStyle/>
          <a:p>
            <a:r>
              <a:rPr lang="nl-NL" dirty="0"/>
              <a:t>Ongelijke verdeling onder mensen van zaken die men belangrijk vindt in de samenleving. Ongelijke waardering en behandeling van mensen op basis van hun maatschappelijke positie en leefstijl.</a:t>
            </a:r>
          </a:p>
          <a:p>
            <a:r>
              <a:rPr lang="nl-NL" dirty="0"/>
              <a:t>Heeft vooral betrekking op: </a:t>
            </a:r>
          </a:p>
          <a:p>
            <a:pPr marL="0" indent="0">
              <a:buNone/>
            </a:pPr>
            <a:r>
              <a:rPr lang="nl-NL" dirty="0"/>
              <a:t>	- inkomensverschillen</a:t>
            </a:r>
          </a:p>
          <a:p>
            <a:pPr marL="0" indent="0">
              <a:buNone/>
            </a:pPr>
            <a:r>
              <a:rPr lang="nl-NL" dirty="0"/>
              <a:t>	- sociale status</a:t>
            </a:r>
          </a:p>
          <a:p>
            <a:pPr marL="0" indent="0">
              <a:buNone/>
            </a:pPr>
            <a:r>
              <a:rPr lang="nl-NL" dirty="0"/>
              <a:t>	- machtsverschillen</a:t>
            </a:r>
          </a:p>
          <a:p>
            <a:pPr marL="0" indent="0">
              <a:buNone/>
            </a:pPr>
            <a:r>
              <a:rPr lang="nl-NL" dirty="0"/>
              <a:t>	- afhankelijkheid</a:t>
            </a:r>
          </a:p>
          <a:p>
            <a:pPr marL="0" indent="0">
              <a:buNone/>
            </a:pPr>
            <a:r>
              <a:rPr lang="nl-NL" dirty="0"/>
              <a:t>	- geslacht</a:t>
            </a:r>
          </a:p>
          <a:p>
            <a:pPr marL="0" indent="0">
              <a:buNone/>
            </a:pPr>
            <a:r>
              <a:rPr lang="nl-NL" dirty="0"/>
              <a:t>	- seksuele voorkeur</a:t>
            </a:r>
          </a:p>
          <a:p>
            <a:pPr marL="0" indent="0">
              <a:buNone/>
            </a:pPr>
            <a:r>
              <a:rPr lang="nl-NL" dirty="0"/>
              <a:t>	- etnische afkomst</a:t>
            </a:r>
          </a:p>
          <a:p>
            <a:pPr marL="0" indent="0">
              <a:buNone/>
            </a:pPr>
            <a:r>
              <a:rPr lang="nl-NL" dirty="0"/>
              <a:t>	- leeftijd</a:t>
            </a:r>
          </a:p>
        </p:txBody>
      </p:sp>
    </p:spTree>
    <p:extLst>
      <p:ext uri="{BB962C8B-B14F-4D97-AF65-F5344CB8AC3E}">
        <p14:creationId xmlns:p14="http://schemas.microsoft.com/office/powerpoint/2010/main" val="228473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cohesie</a:t>
            </a:r>
          </a:p>
        </p:txBody>
      </p:sp>
      <p:sp>
        <p:nvSpPr>
          <p:cNvPr id="3" name="Tijdelijke aanduiding voor inhoud 2"/>
          <p:cNvSpPr>
            <a:spLocks noGrp="1"/>
          </p:cNvSpPr>
          <p:nvPr>
            <p:ph idx="1"/>
          </p:nvPr>
        </p:nvSpPr>
        <p:spPr/>
        <p:txBody>
          <a:bodyPr>
            <a:normAutofit lnSpcReduction="10000"/>
          </a:bodyPr>
          <a:lstStyle/>
          <a:p>
            <a:r>
              <a:rPr lang="nl-NL" dirty="0"/>
              <a:t>Is de mate waarin burgers zich betrokken voelen bij de maatschappij en zich medeverantwoordelijk voelen voor het welzijn van elkaar in die maatschappij. </a:t>
            </a:r>
          </a:p>
          <a:p>
            <a:r>
              <a:rPr lang="nl-NL" dirty="0"/>
              <a:t>Gaat over aspecten als veiligheid en leefbaarheid. ( mensen voelen zich veiliger en er is minder criminaliteit  in buurten met sociale cohesie ). </a:t>
            </a:r>
          </a:p>
          <a:p>
            <a:r>
              <a:rPr lang="nl-NL" dirty="0"/>
              <a:t>Sociale cohesie heeft vaak een positief effect op participatie van </a:t>
            </a:r>
            <a:r>
              <a:rPr lang="nl-NL" dirty="0" err="1"/>
              <a:t>bewonens</a:t>
            </a:r>
            <a:endParaRPr lang="nl-NL" dirty="0"/>
          </a:p>
          <a:p>
            <a:r>
              <a:rPr lang="nl-NL" dirty="0"/>
              <a:t>Sociale cohesie maakt vaak dat er minder sociale isolatie is en daardoor is er vaak minder </a:t>
            </a:r>
            <a:r>
              <a:rPr lang="nl-NL" dirty="0" err="1"/>
              <a:t>profissionele</a:t>
            </a:r>
            <a:r>
              <a:rPr lang="nl-NL" dirty="0"/>
              <a:t> hulp nodig.</a:t>
            </a:r>
          </a:p>
        </p:txBody>
      </p:sp>
    </p:spTree>
    <p:extLst>
      <p:ext uri="{BB962C8B-B14F-4D97-AF65-F5344CB8AC3E}">
        <p14:creationId xmlns:p14="http://schemas.microsoft.com/office/powerpoint/2010/main" val="182997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Socialisatie</a:t>
            </a:r>
          </a:p>
        </p:txBody>
      </p:sp>
      <p:sp>
        <p:nvSpPr>
          <p:cNvPr id="3" name="Tijdelijke aanduiding voor inhoud 2"/>
          <p:cNvSpPr>
            <a:spLocks noGrp="1"/>
          </p:cNvSpPr>
          <p:nvPr>
            <p:ph idx="1"/>
          </p:nvPr>
        </p:nvSpPr>
        <p:spPr/>
        <p:txBody>
          <a:bodyPr/>
          <a:lstStyle/>
          <a:p>
            <a:r>
              <a:rPr lang="nl-NL" dirty="0"/>
              <a:t>Socialisatie is het zich eigen maken van gebruiken, gewoonten, normen en waarden van een groep, op zo’n manier dat mensen deze in zich opnemen en ze als vanzelfsprekend naleven. </a:t>
            </a:r>
          </a:p>
          <a:p>
            <a:r>
              <a:rPr lang="nl-NL" dirty="0" err="1"/>
              <a:t>Socialistatie</a:t>
            </a:r>
            <a:r>
              <a:rPr lang="nl-NL" dirty="0"/>
              <a:t> vindt plaats op :</a:t>
            </a:r>
          </a:p>
          <a:p>
            <a:pPr marL="0" indent="0">
              <a:buNone/>
            </a:pPr>
            <a:r>
              <a:rPr lang="nl-NL" dirty="0"/>
              <a:t>	- </a:t>
            </a:r>
            <a:r>
              <a:rPr lang="nl-NL" dirty="0" err="1"/>
              <a:t>micorniveau</a:t>
            </a:r>
            <a:r>
              <a:rPr lang="nl-NL" dirty="0"/>
              <a:t> ( gezin, groep )</a:t>
            </a:r>
          </a:p>
          <a:p>
            <a:pPr marL="0" indent="0">
              <a:buNone/>
            </a:pPr>
            <a:r>
              <a:rPr lang="nl-NL" dirty="0"/>
              <a:t>	- mesoniveau ( buurt, wijk, instelling )</a:t>
            </a:r>
          </a:p>
          <a:p>
            <a:pPr marL="0" indent="0">
              <a:buNone/>
            </a:pPr>
            <a:r>
              <a:rPr lang="nl-NL" dirty="0"/>
              <a:t>	- macroniveau ( samenleving )</a:t>
            </a:r>
          </a:p>
        </p:txBody>
      </p:sp>
    </p:spTree>
    <p:extLst>
      <p:ext uri="{BB962C8B-B14F-4D97-AF65-F5344CB8AC3E}">
        <p14:creationId xmlns:p14="http://schemas.microsoft.com/office/powerpoint/2010/main" val="1131645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Socialistatie</a:t>
            </a:r>
            <a:r>
              <a:rPr lang="nl-NL" dirty="0"/>
              <a:t>	</a:t>
            </a:r>
          </a:p>
        </p:txBody>
      </p:sp>
      <p:sp>
        <p:nvSpPr>
          <p:cNvPr id="3" name="Tijdelijke aanduiding voor inhoud 2"/>
          <p:cNvSpPr>
            <a:spLocks noGrp="1"/>
          </p:cNvSpPr>
          <p:nvPr>
            <p:ph idx="1"/>
          </p:nvPr>
        </p:nvSpPr>
        <p:spPr/>
        <p:txBody>
          <a:bodyPr/>
          <a:lstStyle/>
          <a:p>
            <a:r>
              <a:rPr lang="nl-NL" dirty="0"/>
              <a:t>Socialisatie leidt niet altijd tot gezamenlijk gedragen opvattingen. </a:t>
            </a:r>
          </a:p>
          <a:p>
            <a:r>
              <a:rPr lang="nl-NL" dirty="0"/>
              <a:t>Elke samenleving heeft subculturen en groepen met eigen normen en waarden</a:t>
            </a:r>
          </a:p>
          <a:p>
            <a:r>
              <a:rPr lang="nl-NL" dirty="0"/>
              <a:t>Iedereen heeft eigen persoonlijke opvattingen. </a:t>
            </a:r>
          </a:p>
          <a:p>
            <a:r>
              <a:rPr lang="nl-NL" dirty="0"/>
              <a:t>Opvattingen, normen en waarden binnen een cultuur zijn niet vast, ze ontwikkelen zich voortdurend onder invloed van verschillende factoren.</a:t>
            </a:r>
          </a:p>
        </p:txBody>
      </p:sp>
    </p:spTree>
    <p:extLst>
      <p:ext uri="{BB962C8B-B14F-4D97-AF65-F5344CB8AC3E}">
        <p14:creationId xmlns:p14="http://schemas.microsoft.com/office/powerpoint/2010/main" val="591422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Kenmerkend voor de totstandkoming van de huidige Nederlandse cultuur zijn processen als:</a:t>
            </a:r>
          </a:p>
        </p:txBody>
      </p:sp>
      <p:sp>
        <p:nvSpPr>
          <p:cNvPr id="3" name="Tijdelijke aanduiding voor inhoud 2"/>
          <p:cNvSpPr>
            <a:spLocks noGrp="1"/>
          </p:cNvSpPr>
          <p:nvPr>
            <p:ph idx="1"/>
          </p:nvPr>
        </p:nvSpPr>
        <p:spPr/>
        <p:txBody>
          <a:bodyPr/>
          <a:lstStyle/>
          <a:p>
            <a:r>
              <a:rPr lang="nl-NL" dirty="0"/>
              <a:t>Secularisering ( ontkerkelijking )</a:t>
            </a:r>
          </a:p>
          <a:p>
            <a:r>
              <a:rPr lang="nl-NL" dirty="0"/>
              <a:t>Individualisering</a:t>
            </a:r>
          </a:p>
          <a:p>
            <a:r>
              <a:rPr lang="nl-NL" dirty="0"/>
              <a:t>Demografische veranderingen (bevolkingsgroei of – afname )</a:t>
            </a:r>
          </a:p>
          <a:p>
            <a:r>
              <a:rPr lang="nl-NL" dirty="0"/>
              <a:t>Emancipatie</a:t>
            </a:r>
          </a:p>
          <a:p>
            <a:r>
              <a:rPr lang="nl-NL" dirty="0"/>
              <a:t>Nationalisering</a:t>
            </a:r>
          </a:p>
          <a:p>
            <a:pPr marL="0" indent="0">
              <a:buNone/>
            </a:pPr>
            <a:endParaRPr lang="nl-NL" dirty="0"/>
          </a:p>
        </p:txBody>
      </p:sp>
    </p:spTree>
    <p:extLst>
      <p:ext uri="{BB962C8B-B14F-4D97-AF65-F5344CB8AC3E}">
        <p14:creationId xmlns:p14="http://schemas.microsoft.com/office/powerpoint/2010/main" val="26374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hlinkClick r:id="rId2"/>
              </a:rPr>
              <a:t>http://welzijn.angerenstein.nl/bronnen/file/5b6ff39f-ae1f-4908-b102-1890190fe7ce</a:t>
            </a:r>
            <a:endParaRPr lang="nl-NL" dirty="0"/>
          </a:p>
          <a:p>
            <a:endParaRPr lang="nl-NL" dirty="0"/>
          </a:p>
          <a:p>
            <a:r>
              <a:rPr lang="nl-NL" dirty="0"/>
              <a:t>Maak opdracht 2, de collage. Als iedereen kaar is presenteer je de collage aan elkaar.</a:t>
            </a:r>
          </a:p>
        </p:txBody>
      </p:sp>
    </p:spTree>
    <p:extLst>
      <p:ext uri="{BB962C8B-B14F-4D97-AF65-F5344CB8AC3E}">
        <p14:creationId xmlns:p14="http://schemas.microsoft.com/office/powerpoint/2010/main" val="776679705"/>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TM04033917[[fn=Berlijn]]</Template>
  <TotalTime>312</TotalTime>
  <Words>335</Words>
  <Application>Microsoft Office PowerPoint</Application>
  <PresentationFormat>Breedbeeld</PresentationFormat>
  <Paragraphs>45</Paragraphs>
  <Slides>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Trebuchet MS</vt:lpstr>
      <vt:lpstr>Berlijn</vt:lpstr>
      <vt:lpstr>Inleiding sociologie</vt:lpstr>
      <vt:lpstr>sociologie</vt:lpstr>
      <vt:lpstr>Drie hoofdvragen als basis voor de sociologie:</vt:lpstr>
      <vt:lpstr>Sociale ongelijkheid</vt:lpstr>
      <vt:lpstr>Sociale cohesie</vt:lpstr>
      <vt:lpstr>Socialisatie</vt:lpstr>
      <vt:lpstr>Socialistatie </vt:lpstr>
      <vt:lpstr>Kenmerkend voor de totstandkoming van de huidige Nederlandse cultuur zijn processen als:</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Inleiding sociologie</dc:title>
  <dc:creator>Janneke Kamstra</dc:creator>
  <cp:lastModifiedBy>Janneke Kamstra</cp:lastModifiedBy>
  <cp:revision>6</cp:revision>
  <dcterms:created xsi:type="dcterms:W3CDTF">2017-05-01T11:56:35Z</dcterms:created>
  <dcterms:modified xsi:type="dcterms:W3CDTF">2017-05-03T19:42:58Z</dcterms:modified>
</cp:coreProperties>
</file>